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87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2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0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822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16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773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94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8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1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8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7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8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6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2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DC817B-00AB-4F8E-BE5C-23FB916F445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AA3532-47D3-4283-8EAF-13C76A04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84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50E8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A3F7C935-E41E-4E8D-91DF-D3BAB9521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5" y="4435646"/>
            <a:ext cx="1419541" cy="1660354"/>
            <a:chOff x="10292292" y="2963333"/>
            <a:chExt cx="1896535" cy="2218267"/>
          </a:xfrm>
        </p:grpSpPr>
        <p:cxnSp>
          <p:nvCxnSpPr>
            <p:cNvPr id="9" name="Straight Connector 12">
              <a:extLst>
                <a:ext uri="{FF2B5EF4-FFF2-40B4-BE49-F238E27FC236}">
                  <a16:creationId xmlns:a16="http://schemas.microsoft.com/office/drawing/2014/main" id="{4FB64230-1B44-4C76-9885-0BBE5C73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>
              <a:extLst>
                <a:ext uri="{FF2B5EF4-FFF2-40B4-BE49-F238E27FC236}">
                  <a16:creationId xmlns:a16="http://schemas.microsoft.com/office/drawing/2014/main" id="{D3F7F181-4FFE-4F8E-A3D0-1A8ECDEF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66495D-EC57-44E4-8DED-0DC2E07AA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0DA2F2-D672-4417-8072-9ED4FA5C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E8BACB-AEC7-46A5-A3AD-4D1BBE871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4212" y="0"/>
            <a:ext cx="465734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7E86373-506B-1609-9479-0BF13D01C790}"/>
              </a:ext>
            </a:extLst>
          </p:cNvPr>
          <p:cNvSpPr txBox="1">
            <a:spLocks/>
          </p:cNvSpPr>
          <p:nvPr/>
        </p:nvSpPr>
        <p:spPr>
          <a:xfrm>
            <a:off x="5888052" y="4760007"/>
            <a:ext cx="5386701" cy="176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81AE35-C992-BC54-D817-3652A028DD3A}"/>
              </a:ext>
            </a:extLst>
          </p:cNvPr>
          <p:cNvSpPr txBox="1"/>
          <p:nvPr/>
        </p:nvSpPr>
        <p:spPr>
          <a:xfrm>
            <a:off x="1499584" y="119010"/>
            <a:ext cx="977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“We as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culture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seem to be dedicated to the idea that ‘negative’ human emotions need to be fixed, managed, or changed—not experienced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 of a whole life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- Steven C. Hayes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45EC8-9C2F-E2F6-DF97-DE9D35126225}"/>
              </a:ext>
            </a:extLst>
          </p:cNvPr>
          <p:cNvSpPr txBox="1"/>
          <p:nvPr/>
        </p:nvSpPr>
        <p:spPr>
          <a:xfrm>
            <a:off x="1333171" y="801246"/>
            <a:ext cx="46573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	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Hardship and Acceptance 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Historical/Philosophical look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Tracing lineage of thought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Transcends cultural boundaries and spans millennia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Engrained in zeitgeist, importance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Show parallels with modern psychology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7F3A9C-1C2A-7A89-F33C-59EFD2127E26}"/>
              </a:ext>
            </a:extLst>
          </p:cNvPr>
          <p:cNvSpPr txBox="1"/>
          <p:nvPr/>
        </p:nvSpPr>
        <p:spPr>
          <a:xfrm>
            <a:off x="6079889" y="765341"/>
            <a:ext cx="616044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Stoicism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Zeno of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Citium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(3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century BC)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Marcus Aurelius (161-180 AD), Five Good Emperors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Physics, logic, and ethics. Virtue and Wisdom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Pneuma “breath”, gives quality and characteristics, Human souls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Humans a part of creation- accommodate to good and bad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“Amor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– Love of Fate, embrace fate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nux Libertine"/>
                <a:ea typeface="+mn-ea"/>
                <a:cs typeface="+mn-cs"/>
              </a:rPr>
              <a:t>“-to live as nature requires”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nux Libertine"/>
              <a:ea typeface="+mn-ea"/>
              <a:cs typeface="+mn-cs"/>
            </a:endParaRPr>
          </a:p>
          <a:p>
            <a:pPr algn="ctr" defTabSz="457200"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“The world is nothing but change. Our life is only perception”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nux Libertin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nux Libertine"/>
                <a:ea typeface="+mn-ea"/>
                <a:cs typeface="+mn-cs"/>
              </a:rPr>
              <a:t>“Disturbance comes only from within—from our own perceptions”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“Your soul takes on the color of your thoughts”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nux Libertine"/>
                <a:ea typeface="+mn-ea"/>
                <a:cs typeface="+mn-cs"/>
              </a:rPr>
              <a:t>				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Marcus Aurelius (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Meditations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nux Libertin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nux Libertin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nux Libertine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nux Libertine"/>
                <a:ea typeface="+mn-ea"/>
                <a:cs typeface="+mn-cs"/>
              </a:rPr>
              <a:t>Acceptance, Mindfulness, CBT, Perception, Locus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nux Libertine"/>
                <a:ea typeface="+mn-ea"/>
                <a:cs typeface="+mn-cs"/>
              </a:rPr>
              <a:t>of Control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nux Libertine"/>
                <a:ea typeface="+mn-ea"/>
                <a:cs typeface="+mn-cs"/>
              </a:rPr>
              <a:t>Cognitive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nux Libertine"/>
                <a:ea typeface="+mn-ea"/>
                <a:cs typeface="+mn-cs"/>
              </a:rPr>
              <a:t>Distortions, Magical Thinking, Though Action Fusion, Black and White Thinking,  Catastrophizing, Rigidity, Reassurance and Uncertainty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nux Libertin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nux Libertin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nux Libertin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Acknowledge hardship is an aspect of life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nux Libertin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nux Libertin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C1DDD0-D19A-E02B-17CE-1A5748B93E4D}"/>
              </a:ext>
            </a:extLst>
          </p:cNvPr>
          <p:cNvSpPr txBox="1"/>
          <p:nvPr/>
        </p:nvSpPr>
        <p:spPr>
          <a:xfrm>
            <a:off x="80045" y="1670909"/>
            <a:ext cx="1173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Accipio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 (towards)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capiō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 take)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BF485-E111-4815-2701-920DD4CA6884}"/>
              </a:ext>
            </a:extLst>
          </p:cNvPr>
          <p:cNvSpPr txBox="1"/>
          <p:nvPr/>
        </p:nvSpPr>
        <p:spPr>
          <a:xfrm>
            <a:off x="5298" y="3375852"/>
            <a:ext cx="1385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Transitive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Agentic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Conscious A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4816C-1369-C65D-3BCE-2BB679764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468" y="3106691"/>
            <a:ext cx="2899935" cy="24486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2BB5BA-B37A-8C31-8B8D-AE06F153883D}"/>
              </a:ext>
            </a:extLst>
          </p:cNvPr>
          <p:cNvSpPr txBox="1"/>
          <p:nvPr/>
        </p:nvSpPr>
        <p:spPr>
          <a:xfrm>
            <a:off x="1602794" y="5634335"/>
            <a:ext cx="4060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“Know Thyself” “Nothing overmuch” “A pledge, and thereupon perdition.”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-Delphic maxims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FDB15F-7323-177B-003A-1AC3CF829B7F}"/>
              </a:ext>
            </a:extLst>
          </p:cNvPr>
          <p:cNvSpPr txBox="1"/>
          <p:nvPr/>
        </p:nvSpPr>
        <p:spPr>
          <a:xfrm>
            <a:off x="1518701" y="2795561"/>
            <a:ext cx="460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“For I am taught by suffering to endure” – Oedipus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Antigone</a:t>
            </a:r>
          </a:p>
        </p:txBody>
      </p:sp>
    </p:spTree>
    <p:extLst>
      <p:ext uri="{BB962C8B-B14F-4D97-AF65-F5344CB8AC3E}">
        <p14:creationId xmlns:p14="http://schemas.microsoft.com/office/powerpoint/2010/main" val="58058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50E8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A3F7C935-E41E-4E8D-91DF-D3BAB9521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5" y="4435646"/>
            <a:ext cx="1419541" cy="1660354"/>
            <a:chOff x="10292292" y="2963333"/>
            <a:chExt cx="1896535" cy="2218267"/>
          </a:xfrm>
        </p:grpSpPr>
        <p:cxnSp>
          <p:nvCxnSpPr>
            <p:cNvPr id="9" name="Straight Connector 12">
              <a:extLst>
                <a:ext uri="{FF2B5EF4-FFF2-40B4-BE49-F238E27FC236}">
                  <a16:creationId xmlns:a16="http://schemas.microsoft.com/office/drawing/2014/main" id="{4FB64230-1B44-4C76-9885-0BBE5C73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>
              <a:extLst>
                <a:ext uri="{FF2B5EF4-FFF2-40B4-BE49-F238E27FC236}">
                  <a16:creationId xmlns:a16="http://schemas.microsoft.com/office/drawing/2014/main" id="{D3F7F181-4FFE-4F8E-A3D0-1A8ECDEF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66495D-EC57-44E4-8DED-0DC2E07AA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0DA2F2-D672-4417-8072-9ED4FA5C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E8BACB-AEC7-46A5-A3AD-4D1BBE871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4212" y="0"/>
            <a:ext cx="465734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7E86373-506B-1609-9479-0BF13D01C790}"/>
              </a:ext>
            </a:extLst>
          </p:cNvPr>
          <p:cNvSpPr txBox="1">
            <a:spLocks/>
          </p:cNvSpPr>
          <p:nvPr/>
        </p:nvSpPr>
        <p:spPr>
          <a:xfrm>
            <a:off x="5888052" y="4760007"/>
            <a:ext cx="5386701" cy="176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81AE35-C992-BC54-D817-3652A028DD3A}"/>
              </a:ext>
            </a:extLst>
          </p:cNvPr>
          <p:cNvSpPr txBox="1"/>
          <p:nvPr/>
        </p:nvSpPr>
        <p:spPr>
          <a:xfrm>
            <a:off x="1168138" y="130137"/>
            <a:ext cx="97751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Extra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45EC8-9C2F-E2F6-DF97-DE9D35126225}"/>
              </a:ext>
            </a:extLst>
          </p:cNvPr>
          <p:cNvSpPr txBox="1"/>
          <p:nvPr/>
        </p:nvSpPr>
        <p:spPr>
          <a:xfrm>
            <a:off x="1398378" y="719755"/>
            <a:ext cx="46573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Daoism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 Tzu (6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5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century BC), legacy earlier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Dao/Tao (roughly “The Way”) architecture of the universe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 is flexible, present, various, context dependent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Live in accordance with Dao, guiding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Merges with Buddhism- Zen Buddhism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course of nature of things is such that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was in front is now behind;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warmed anon we freezing find…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excellence of water appears in its benefiting all things, and in its occupying, without striving ( to the contrary)…”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 violent wind does not last for a whole morning; a sudden rain does not last for a whole day…”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“If you keep feeling a point that has been sharpened, the point cannot preserve its sharpness”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-Lao Tzu (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Tao Te Ching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Meditation, Mindfulness, Body scanning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Rigidity, Rumination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C1DDD0-D19A-E02B-17CE-1A5748B93E4D}"/>
              </a:ext>
            </a:extLst>
          </p:cNvPr>
          <p:cNvSpPr txBox="1"/>
          <p:nvPr/>
        </p:nvSpPr>
        <p:spPr>
          <a:xfrm>
            <a:off x="7699783" y="736422"/>
            <a:ext cx="2799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Accipio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 (towards) +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capiō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 take)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BF485-E111-4815-2701-920DD4CA6884}"/>
              </a:ext>
            </a:extLst>
          </p:cNvPr>
          <p:cNvSpPr txBox="1"/>
          <p:nvPr/>
        </p:nvSpPr>
        <p:spPr>
          <a:xfrm>
            <a:off x="7498301" y="1895358"/>
            <a:ext cx="3202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Transitive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Agentic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Conscious A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C74115-A330-57D1-3A18-D1CAA8F5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307" y="304550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3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50E8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A3F7C935-E41E-4E8D-91DF-D3BAB9521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5" y="4435646"/>
            <a:ext cx="1419541" cy="1660354"/>
            <a:chOff x="10292292" y="2963333"/>
            <a:chExt cx="1896535" cy="2218267"/>
          </a:xfrm>
        </p:grpSpPr>
        <p:cxnSp>
          <p:nvCxnSpPr>
            <p:cNvPr id="9" name="Straight Connector 12">
              <a:extLst>
                <a:ext uri="{FF2B5EF4-FFF2-40B4-BE49-F238E27FC236}">
                  <a16:creationId xmlns:a16="http://schemas.microsoft.com/office/drawing/2014/main" id="{4FB64230-1B44-4C76-9885-0BBE5C73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>
              <a:extLst>
                <a:ext uri="{FF2B5EF4-FFF2-40B4-BE49-F238E27FC236}">
                  <a16:creationId xmlns:a16="http://schemas.microsoft.com/office/drawing/2014/main" id="{D3F7F181-4FFE-4F8E-A3D0-1A8ECDEF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66495D-EC57-44E4-8DED-0DC2E07AA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0DA2F2-D672-4417-8072-9ED4FA5C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E8BACB-AEC7-46A5-A3AD-4D1BBE871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4212" y="0"/>
            <a:ext cx="465734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7E86373-506B-1609-9479-0BF13D01C790}"/>
              </a:ext>
            </a:extLst>
          </p:cNvPr>
          <p:cNvSpPr txBox="1">
            <a:spLocks/>
          </p:cNvSpPr>
          <p:nvPr/>
        </p:nvSpPr>
        <p:spPr>
          <a:xfrm>
            <a:off x="5888052" y="4760007"/>
            <a:ext cx="5386701" cy="176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81AE35-C992-BC54-D817-3652A028DD3A}"/>
              </a:ext>
            </a:extLst>
          </p:cNvPr>
          <p:cNvSpPr txBox="1"/>
          <p:nvPr/>
        </p:nvSpPr>
        <p:spPr>
          <a:xfrm>
            <a:off x="1208415" y="106991"/>
            <a:ext cx="97751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Extra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B8E84-43DC-B9C8-E483-06EF5E61BD90}"/>
              </a:ext>
            </a:extLst>
          </p:cNvPr>
          <p:cNvSpPr txBox="1"/>
          <p:nvPr/>
        </p:nvSpPr>
        <p:spPr>
          <a:xfrm>
            <a:off x="4156975" y="560128"/>
            <a:ext cx="1772694" cy="491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Sin, Death, and Suffering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Buddha’s Four Noble Truths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“My Father, if it is not possible that this cup pass without my drinking it, your will be done!”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-Jesus 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3D22D0-138B-D127-D16F-331A664F0527}"/>
              </a:ext>
            </a:extLst>
          </p:cNvPr>
          <p:cNvSpPr txBox="1"/>
          <p:nvPr/>
        </p:nvSpPr>
        <p:spPr>
          <a:xfrm>
            <a:off x="6095999" y="671940"/>
            <a:ext cx="2900303" cy="285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Intrusive Thoughts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man who tries to conquer spirits by talk is like someone hoping to lock up the winds”-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“God knows what's in our hearts”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John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Climacus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T.AF., Black and white thinking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Understanding rather than resistance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7E7CDE-FC84-D0F8-8315-DE93C6D9ED31}"/>
              </a:ext>
            </a:extLst>
          </p:cNvPr>
          <p:cNvSpPr txBox="1"/>
          <p:nvPr/>
        </p:nvSpPr>
        <p:spPr>
          <a:xfrm>
            <a:off x="6042275" y="4319574"/>
            <a:ext cx="344071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More Fate and Fear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“Surely I spoke of things I did not understand, things too wonderful for me to know”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-Job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bad things happen to good people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Tolerating the unknown i.e. (uncertainty)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BB66AE-0F35-DAB8-8D51-70941C7A6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17" y="560128"/>
            <a:ext cx="2763101" cy="38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10BD39-C667-B838-E522-47D5E766CA1A}"/>
              </a:ext>
            </a:extLst>
          </p:cNvPr>
          <p:cNvSpPr txBox="1"/>
          <p:nvPr/>
        </p:nvSpPr>
        <p:spPr>
          <a:xfrm>
            <a:off x="4118505" y="3577863"/>
            <a:ext cx="1945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Truth is acceptance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world is not perfect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6DDB5A-4896-FB47-25E9-77E63FFF2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162" y="41456"/>
            <a:ext cx="2433251" cy="348259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8F11573-D423-0ADA-2A25-5D49DED03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93" y="4849495"/>
            <a:ext cx="3032587" cy="17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1296EF2-FB83-F7DC-F3B7-C0E53A315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49" y="5007656"/>
            <a:ext cx="2734075" cy="183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5567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575</Words>
  <Application>Microsoft Office PowerPoint</Application>
  <PresentationFormat>Widescreen</PresentationFormat>
  <Paragraphs>99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Century Gothic</vt:lpstr>
      <vt:lpstr>Linux Libertine</vt:lpstr>
      <vt:lpstr>Times New Roman</vt:lpstr>
      <vt:lpstr>TimesNewRomanPSMT</vt:lpstr>
      <vt:lpstr>Wingdings</vt:lpstr>
      <vt:lpstr>Wingdings 3</vt:lpstr>
      <vt:lpstr>Slice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Riello</dc:creator>
  <cp:lastModifiedBy>Matt Riello</cp:lastModifiedBy>
  <cp:revision>6</cp:revision>
  <dcterms:created xsi:type="dcterms:W3CDTF">2023-01-26T23:07:52Z</dcterms:created>
  <dcterms:modified xsi:type="dcterms:W3CDTF">2023-02-02T18:21:25Z</dcterms:modified>
</cp:coreProperties>
</file>